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295" r:id="rId2"/>
    <p:sldId id="259" r:id="rId3"/>
    <p:sldId id="260" r:id="rId4"/>
    <p:sldId id="262" r:id="rId5"/>
    <p:sldId id="263" r:id="rId6"/>
    <p:sldId id="264" r:id="rId7"/>
    <p:sldId id="265" r:id="rId8"/>
    <p:sldId id="266" r:id="rId9"/>
    <p:sldId id="267" r:id="rId10"/>
    <p:sldId id="268" r:id="rId11"/>
    <p:sldId id="269" r:id="rId12"/>
    <p:sldId id="270" r:id="rId13"/>
    <p:sldId id="271" r:id="rId14"/>
    <p:sldId id="272" r:id="rId15"/>
    <p:sldId id="273" r:id="rId16"/>
    <p:sldId id="297" r:id="rId17"/>
    <p:sldId id="274" r:id="rId18"/>
    <p:sldId id="275" r:id="rId19"/>
    <p:sldId id="276" r:id="rId20"/>
    <p:sldId id="277" r:id="rId21"/>
    <p:sldId id="278" r:id="rId22"/>
    <p:sldId id="298" r:id="rId23"/>
    <p:sldId id="279" r:id="rId24"/>
    <p:sldId id="280" r:id="rId25"/>
    <p:sldId id="281" r:id="rId26"/>
    <p:sldId id="282" r:id="rId27"/>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2" autoAdjust="0"/>
    <p:restoredTop sz="94660"/>
  </p:normalViewPr>
  <p:slideViewPr>
    <p:cSldViewPr snapToGrid="0">
      <p:cViewPr varScale="1">
        <p:scale>
          <a:sx n="74" d="100"/>
          <a:sy n="74" d="100"/>
        </p:scale>
        <p:origin x="-540" y="18"/>
      </p:cViewPr>
      <p:guideLst>
        <p:guide orient="horz" pos="2160"/>
        <p:guide pos="3840"/>
      </p:guideLst>
    </p:cSldViewPr>
  </p:slideViewPr>
  <p:notesTextViewPr>
    <p:cViewPr>
      <p:scale>
        <a:sx n="1" d="1"/>
        <a:sy n="1" d="1"/>
      </p:scale>
      <p:origin x="0" y="0"/>
    </p:cViewPr>
  </p:notesTextViewPr>
  <p:notesViewPr>
    <p:cSldViewPr snapToGrid="0">
      <p:cViewPr varScale="1">
        <p:scale>
          <a:sx n="41" d="100"/>
          <a:sy n="41" d="100"/>
        </p:scale>
        <p:origin x="1794" y="5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3EFD42F7-718C-4B98-AAEC-167E6DDD60A7}" type="datetimeFigureOut">
              <a:rPr lang="en-US" smtClean="0"/>
              <a:t>1/14/2020</a:t>
            </a:fld>
            <a:endParaRPr lang="en-US"/>
          </a:p>
        </p:txBody>
      </p:sp>
      <p:sp>
        <p:nvSpPr>
          <p:cNvPr id="4" name="Slide Image Placeholder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21B2AA4F-B828-4D7C-AFD3-893933DAFCB4}" type="slidenum">
              <a:rPr lang="en-US" smtClean="0"/>
              <a:t>‹#›</a:t>
            </a:fld>
            <a:endParaRPr lang="en-US"/>
          </a:p>
        </p:txBody>
      </p:sp>
    </p:spTree>
    <p:extLst>
      <p:ext uri="{BB962C8B-B14F-4D97-AF65-F5344CB8AC3E}">
        <p14:creationId xmlns:p14="http://schemas.microsoft.com/office/powerpoint/2010/main" val="3330277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2050" name="Picture 3"/>
          <p:cNvPicPr>
            <a:picLocks noChangeAspect="1"/>
          </p:cNvPicPr>
          <p:nvPr/>
        </p:nvPicPr>
        <p:blipFill>
          <a:blip r:embed="rId2"/>
          <a:stretch>
            <a:fillRect/>
          </a:stretch>
        </p:blipFill>
        <p:spPr>
          <a:xfrm>
            <a:off x="0" y="0"/>
            <a:ext cx="12192000" cy="6858000"/>
          </a:xfrm>
          <a:prstGeom prst="rect">
            <a:avLst/>
          </a:prstGeom>
          <a:noFill/>
          <a:ln w="9525">
            <a:noFill/>
          </a:ln>
        </p:spPr>
      </p:pic>
      <p:sp>
        <p:nvSpPr>
          <p:cNvPr id="2051" name="Rectangle 3"/>
          <p:cNvSpPr>
            <a:spLocks noGrp="1" noChangeArrowheads="1"/>
          </p:cNvSpPr>
          <p:nvPr>
            <p:ph type="ctrTitle"/>
          </p:nvPr>
        </p:nvSpPr>
        <p:spPr>
          <a:xfrm>
            <a:off x="624417" y="3717925"/>
            <a:ext cx="10943167" cy="1082675"/>
          </a:xfrm>
        </p:spPr>
        <p:txBody>
          <a:bodyPr/>
          <a:lstStyle>
            <a:lvl1pPr algn="r">
              <a:defRPr/>
            </a:lvl1pPr>
          </a:lstStyle>
          <a:p>
            <a:pPr lvl="0"/>
            <a:r>
              <a:rPr lang="en-US" altLang="zh-CN" noProof="0" smtClean="0"/>
              <a:t>Click to edit Master title style</a:t>
            </a:r>
          </a:p>
        </p:txBody>
      </p:sp>
      <p:sp>
        <p:nvSpPr>
          <p:cNvPr id="2052" name="Rectangle 4"/>
          <p:cNvSpPr>
            <a:spLocks noGrp="1" noChangeArrowheads="1"/>
          </p:cNvSpPr>
          <p:nvPr>
            <p:ph type="subTitle" idx="1"/>
          </p:nvPr>
        </p:nvSpPr>
        <p:spPr>
          <a:xfrm>
            <a:off x="626533" y="4940300"/>
            <a:ext cx="10949517" cy="981075"/>
          </a:xfrm>
        </p:spPr>
        <p:txBody>
          <a:bodyPr/>
          <a:lstStyle>
            <a:lvl1pPr marL="0" indent="0" algn="r">
              <a:buFontTx/>
              <a:buNone/>
              <a:defRPr/>
            </a:lvl1pPr>
          </a:lstStyle>
          <a:p>
            <a:pPr lvl="0"/>
            <a:r>
              <a:rPr lang="en-US" altLang="zh-CN" noProof="0" smtClean="0"/>
              <a:t>Click to edit Master subtitle style</a:t>
            </a:r>
          </a:p>
        </p:txBody>
      </p:sp>
      <p:sp>
        <p:nvSpPr>
          <p:cNvPr id="9" name="Rectangle 5"/>
          <p:cNvSpPr>
            <a:spLocks noGrp="1" noChangeArrowheads="1"/>
          </p:cNvSpPr>
          <p:nvPr>
            <p:ph type="dt" sz="half" idx="2"/>
          </p:nvPr>
        </p:nvSpPr>
        <p:spPr bwMode="auto">
          <a:xfrm>
            <a:off x="609600" y="6245225"/>
            <a:ext cx="28448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fld id="{FDE934FF-F4E1-47C5-9CA5-30A81DDE2BE4}" type="datetimeFigureOut">
              <a:rPr lang="en-US" smtClean="0"/>
              <a:t>1/14/2020</a:t>
            </a:fld>
            <a:endParaRPr lang="en-US"/>
          </a:p>
        </p:txBody>
      </p:sp>
      <p:sp>
        <p:nvSpPr>
          <p:cNvPr id="10" name="Rectangle 6"/>
          <p:cNvSpPr>
            <a:spLocks noGrp="1" noChangeArrowheads="1"/>
          </p:cNvSpPr>
          <p:nvPr>
            <p:ph type="ftr" sz="quarter" idx="3"/>
          </p:nvPr>
        </p:nvSpPr>
        <p:spPr bwMode="auto">
          <a:xfrm>
            <a:off x="4165600" y="6245225"/>
            <a:ext cx="38608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endParaRPr lang="en-US"/>
          </a:p>
        </p:txBody>
      </p:sp>
      <p:sp>
        <p:nvSpPr>
          <p:cNvPr id="11" name="Rectangle 7"/>
          <p:cNvSpPr>
            <a:spLocks noGrp="1" noChangeArrowheads="1"/>
          </p:cNvSpPr>
          <p:nvPr>
            <p:ph type="sldNum" sz="quarter" idx="4"/>
          </p:nvPr>
        </p:nvSpPr>
        <p:spPr bwMode="auto">
          <a:xfrm>
            <a:off x="8737600" y="6245225"/>
            <a:ext cx="28448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fld id="{B3561BA9-CDCF-4958-B8AB-66F3BF063E13}" type="slidenum">
              <a:rPr lang="en-US" smtClean="0"/>
              <a:t>‹#›</a:t>
            </a:fld>
            <a:endParaRPr 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SimSun"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SimSun"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38544C22-EC13-4D2B-BB53-07ACC9C2DCDB}" type="slidenum">
              <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SimSun" panose="02010600030101010101" pitchFamily="2" charset="-122"/>
                <a:cs typeface="+mn-cs"/>
              </a:rPr>
              <a:t>‹#›</a:t>
            </a:fld>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SimSun" panose="02010600030101010101" pitchFamily="2" charset="-122"/>
              <a:cs typeface="+mn-cs"/>
            </a:endParaRPr>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90500"/>
            <a:ext cx="2743200" cy="59372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190500"/>
            <a:ext cx="8026400" cy="5937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E934FF-F4E1-47C5-9CA5-30A81DDE2BE4}" type="datetimeFigureOut">
              <a:rPr lang="en-US" smtClean="0"/>
              <a:t>1/14/2020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561BA9-CDCF-4958-B8AB-66F3BF063E13}" type="slidenum">
              <a:rPr lang="en-US" smtClean="0"/>
              <a:t>‹#›</a:t>
            </a:fld>
            <a:endParaRPr 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E934FF-F4E1-47C5-9CA5-30A81DDE2BE4}" type="datetimeFigureOut">
              <a:rPr lang="en-US" smtClean="0"/>
              <a:t>1/14/2020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561BA9-CDCF-4958-B8AB-66F3BF063E13}" type="slidenum">
              <a:rPr lang="en-US" smtClean="0"/>
              <a:t>‹#›</a:t>
            </a:fld>
            <a:endParaRPr 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E934FF-F4E1-47C5-9CA5-30A81DDE2BE4}" type="datetimeFigureOut">
              <a:rPr lang="en-US" smtClean="0"/>
              <a:t>1/14/2020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561BA9-CDCF-4958-B8AB-66F3BF063E13}" type="slidenum">
              <a:rPr lang="en-US" smtClean="0"/>
              <a:t>‹#›</a:t>
            </a:fld>
            <a:endParaRPr 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174750"/>
            <a:ext cx="53848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174750"/>
            <a:ext cx="53848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E934FF-F4E1-47C5-9CA5-30A81DDE2BE4}" type="datetimeFigureOut">
              <a:rPr lang="en-US" smtClean="0"/>
              <a:t>1/14/2020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561BA9-CDCF-4958-B8AB-66F3BF063E13}" type="slidenum">
              <a:rPr lang="en-US" smtClean="0"/>
              <a:t>‹#›</a:t>
            </a:fld>
            <a:endParaRPr 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40317"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0317" y="2505075"/>
            <a:ext cx="51583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E934FF-F4E1-47C5-9CA5-30A81DDE2BE4}" type="datetimeFigureOut">
              <a:rPr lang="en-US" smtClean="0"/>
              <a:t>1/14/2020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561BA9-CDCF-4958-B8AB-66F3BF063E13}" type="slidenum">
              <a:rPr lang="en-US" smtClean="0"/>
              <a:t>‹#›</a:t>
            </a:fld>
            <a:endParaRPr 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E934FF-F4E1-47C5-9CA5-30A81DDE2BE4}" type="datetimeFigureOut">
              <a:rPr lang="en-US" smtClean="0"/>
              <a:t>1/14/2020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561BA9-CDCF-4958-B8AB-66F3BF063E13}" type="slidenum">
              <a:rPr lang="en-US" smtClean="0"/>
              <a:t>‹#›</a:t>
            </a:fld>
            <a:endParaRPr 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E934FF-F4E1-47C5-9CA5-30A81DDE2BE4}" type="datetimeFigureOut">
              <a:rPr lang="en-US" smtClean="0"/>
              <a:t>1/14/2020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561BA9-CDCF-4958-B8AB-66F3BF063E13}" type="slidenum">
              <a:rPr lang="en-US" smtClean="0"/>
              <a:t>‹#›</a:t>
            </a:fld>
            <a:endParaRPr 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7" y="457200"/>
            <a:ext cx="393276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717"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SimSun"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SimSun"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38544C22-EC13-4D2B-BB53-07ACC9C2DCDB}" type="slidenum">
              <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SimSun" panose="02010600030101010101" pitchFamily="2" charset="-122"/>
                <a:cs typeface="+mn-cs"/>
              </a:rPr>
              <a:t>‹#›</a:t>
            </a:fld>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SimSun" panose="02010600030101010101" pitchFamily="2" charset="-122"/>
              <a:cs typeface="+mn-cs"/>
            </a:endParaRPr>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7" y="457200"/>
            <a:ext cx="393276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717" y="987425"/>
            <a:ext cx="617220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Tx/>
              <a:buSzTx/>
              <a:buFontTx/>
              <a:buNone/>
              <a:defRPr/>
            </a:pP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E934FF-F4E1-47C5-9CA5-30A81DDE2BE4}" type="datetimeFigureOut">
              <a:rPr lang="en-US" smtClean="0"/>
              <a:t>1/14/2020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561BA9-CDCF-4958-B8AB-66F3BF063E13}" type="slidenum">
              <a:rPr lang="en-US" smtClean="0"/>
              <a:t>‹#›</a:t>
            </a:fld>
            <a:endParaRPr 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0"/>
          <p:cNvPicPr>
            <a:picLocks noChangeAspect="1"/>
          </p:cNvPicPr>
          <p:nvPr/>
        </p:nvPicPr>
        <p:blipFill>
          <a:blip r:embed="rId13"/>
          <a:stretch>
            <a:fillRect/>
          </a:stretch>
        </p:blipFill>
        <p:spPr>
          <a:xfrm>
            <a:off x="0" y="0"/>
            <a:ext cx="12192000" cy="6858000"/>
          </a:xfrm>
          <a:prstGeom prst="rect">
            <a:avLst/>
          </a:prstGeom>
          <a:noFill/>
          <a:ln w="9525">
            <a:noFill/>
          </a:ln>
        </p:spPr>
      </p:pic>
      <p:sp>
        <p:nvSpPr>
          <p:cNvPr id="1027" name="Rectangle 3"/>
          <p:cNvSpPr>
            <a:spLocks noGrp="1"/>
          </p:cNvSpPr>
          <p:nvPr>
            <p:ph type="title"/>
          </p:nvPr>
        </p:nvSpPr>
        <p:spPr>
          <a:xfrm>
            <a:off x="609600" y="190500"/>
            <a:ext cx="10972800" cy="582613"/>
          </a:xfrm>
          <a:prstGeom prst="rect">
            <a:avLst/>
          </a:prstGeom>
          <a:noFill/>
          <a:ln w="9525">
            <a:noFill/>
          </a:ln>
        </p:spPr>
        <p:txBody>
          <a:bodyPr anchor="ctr"/>
          <a:lstStyle/>
          <a:p>
            <a:pPr lvl="0"/>
            <a:r>
              <a:rPr lang="en-US" altLang="zh-CN" dirty="0"/>
              <a:t>Click to edit Master title style</a:t>
            </a:r>
          </a:p>
        </p:txBody>
      </p:sp>
      <p:sp>
        <p:nvSpPr>
          <p:cNvPr id="1028" name="Rectangle 4"/>
          <p:cNvSpPr>
            <a:spLocks noGrp="1"/>
          </p:cNvSpPr>
          <p:nvPr>
            <p:ph type="body" idx="1"/>
          </p:nvPr>
        </p:nvSpPr>
        <p:spPr>
          <a:xfrm>
            <a:off x="609600" y="1174750"/>
            <a:ext cx="10972800" cy="4953000"/>
          </a:xfrm>
          <a:prstGeom prst="rect">
            <a:avLst/>
          </a:prstGeom>
          <a:noFill/>
          <a:ln w="9525">
            <a:noFill/>
          </a:ln>
        </p:spPr>
        <p:txBody>
          <a:bodyPr/>
          <a:lstStyle/>
          <a:p>
            <a:pPr lvl="0"/>
            <a:r>
              <a:rPr lang="en-US" altLang="zh-CN" dirty="0"/>
              <a:t>Click to 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p>
        </p:txBody>
      </p:sp>
      <p:sp>
        <p:nvSpPr>
          <p:cNvPr id="1029" name="Rectangle 5"/>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vl1pPr>
          </a:lstStyle>
          <a:p>
            <a:fld id="{FDE934FF-F4E1-47C5-9CA5-30A81DDE2BE4}" type="datetimeFigureOut">
              <a:rPr lang="en-US" smtClean="0"/>
              <a:t>1/14/2020</a:t>
            </a:fld>
            <a:endParaRPr lang="en-US"/>
          </a:p>
        </p:txBody>
      </p:sp>
      <p:sp>
        <p:nvSpPr>
          <p:cNvPr id="1030" name="Rectangle 6"/>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vl1pPr>
          </a:lstStyle>
          <a:p>
            <a:endParaRPr lang="en-US"/>
          </a:p>
        </p:txBody>
      </p:sp>
      <p:sp>
        <p:nvSpPr>
          <p:cNvPr id="1031" name="Rectangle 7"/>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fld id="{B3561BA9-CDCF-4958-B8AB-66F3BF063E1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fontAlgn="base">
        <a:spcBef>
          <a:spcPct val="0"/>
        </a:spcBef>
        <a:spcAft>
          <a:spcPct val="0"/>
        </a:spcAft>
        <a:defRPr sz="3600" kern="1200">
          <a:solidFill>
            <a:schemeClr val="tx1"/>
          </a:solidFill>
          <a:latin typeface="+mj-lt"/>
          <a:ea typeface="+mj-ea"/>
          <a:cs typeface="+mj-cs"/>
        </a:defRPr>
      </a:lvl1pPr>
      <a:lvl2pPr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2pPr>
      <a:lvl3pPr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3pPr>
      <a:lvl4pPr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4pPr>
      <a:lvl5pPr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5pPr>
      <a:lvl6pPr marL="457200"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6pPr>
      <a:lvl7pPr marL="914400"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7pPr>
      <a:lvl8pPr marL="1371600"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8pPr>
      <a:lvl9pPr marL="1828800"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sz="4000"/>
              <a:t>Topic:</a:t>
            </a:r>
          </a:p>
        </p:txBody>
      </p:sp>
      <p:sp>
        <p:nvSpPr>
          <p:cNvPr id="3" name="Content Placeholder 2"/>
          <p:cNvSpPr>
            <a:spLocks noGrp="1"/>
          </p:cNvSpPr>
          <p:nvPr>
            <p:ph idx="1"/>
          </p:nvPr>
        </p:nvSpPr>
        <p:spPr/>
        <p:txBody>
          <a:bodyPr>
            <a:scene3d>
              <a:camera prst="orthographicFront"/>
              <a:lightRig rig="threePt" dir="t"/>
            </a:scene3d>
          </a:bodyPr>
          <a:lstStyle/>
          <a:p>
            <a:pPr marL="0" indent="0">
              <a:buNone/>
            </a:pPr>
            <a:endParaRPr lang="en-GB" altLang="en-US" sz="9600">
              <a:ln/>
              <a:solidFill>
                <a:schemeClr val="tx1"/>
              </a:solidFill>
              <a:effectLst>
                <a:outerShdw blurRad="38100" dist="19050" dir="2700000" algn="tl" rotWithShape="0">
                  <a:schemeClr val="dk1">
                    <a:alpha val="40000"/>
                  </a:schemeClr>
                </a:outerShdw>
              </a:effectLst>
            </a:endParaRPr>
          </a:p>
          <a:p>
            <a:pPr marL="0" indent="0">
              <a:buNone/>
            </a:pPr>
            <a:r>
              <a:rPr lang="en-GB" altLang="en-US" sz="9600">
                <a:ln/>
                <a:solidFill>
                  <a:schemeClr val="tx1"/>
                </a:solidFill>
                <a:effectLst>
                  <a:outerShdw blurRad="38100" dist="19050" dir="2700000" algn="tl" rotWithShape="0">
                    <a:schemeClr val="dk1">
                      <a:alpha val="40000"/>
                    </a:schemeClr>
                  </a:outerShdw>
                </a:effectLst>
              </a:rPr>
              <a:t> PUBLIC OPINION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a:t>Formulation of Public Opinion</a:t>
            </a:r>
          </a:p>
        </p:txBody>
      </p:sp>
      <p:sp>
        <p:nvSpPr>
          <p:cNvPr id="3" name="Content Placeholder 2"/>
          <p:cNvSpPr>
            <a:spLocks noGrp="1"/>
          </p:cNvSpPr>
          <p:nvPr>
            <p:ph idx="1"/>
          </p:nvPr>
        </p:nvSpPr>
        <p:spPr/>
        <p:txBody>
          <a:bodyPr/>
          <a:lstStyle/>
          <a:p>
            <a:r>
              <a:rPr lang="en-US"/>
              <a:t>There are Four Stages of the formulation of Public Opinion:</a:t>
            </a:r>
          </a:p>
          <a:p>
            <a:r>
              <a:rPr lang="en-US"/>
              <a:t>Stage 1:</a:t>
            </a:r>
          </a:p>
          <a:p>
            <a:r>
              <a:rPr lang="en-US"/>
              <a:t>The formation of public opinion starts when some responsible citizens after identifying certain problems bring it to the notice of others, may be formally or informally. The problem may be related to illiteracy, agriculture, health and political issues etc.</a:t>
            </a:r>
          </a:p>
          <a:p>
            <a:r>
              <a:rPr lang="en-US"/>
              <a:t>Thus in the first stage the problem of issue is identified and defined by some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a:t>Stage 2:</a:t>
            </a:r>
          </a:p>
        </p:txBody>
      </p:sp>
      <p:sp>
        <p:nvSpPr>
          <p:cNvPr id="3" name="Content Placeholder 2"/>
          <p:cNvSpPr>
            <a:spLocks noGrp="1"/>
          </p:cNvSpPr>
          <p:nvPr>
            <p:ph idx="1"/>
          </p:nvPr>
        </p:nvSpPr>
        <p:spPr/>
        <p:txBody>
          <a:bodyPr/>
          <a:lstStyle/>
          <a:p>
            <a:r>
              <a:rPr lang="en-US"/>
              <a:t>On the second stage, an identified problem is discussed in great detail for bringing some solution. All the positive and negative aspects of the issue are discussed and whether it is possible to reach the goal is also explored.</a:t>
            </a:r>
          </a:p>
          <a:p>
            <a:r>
              <a:rPr lang="en-US"/>
              <a:t>In sum, in the second stage the problem is studied in detail and possible solutions are worked out to raise the opinion like giving the news to various communication channels to publish or broadcast for the awareness of the public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a:t>Stage 3:</a:t>
            </a:r>
          </a:p>
        </p:txBody>
      </p:sp>
      <p:sp>
        <p:nvSpPr>
          <p:cNvPr id="3" name="Content Placeholder 2"/>
          <p:cNvSpPr>
            <a:spLocks noGrp="1"/>
          </p:cNvSpPr>
          <p:nvPr>
            <p:ph idx="1"/>
          </p:nvPr>
        </p:nvSpPr>
        <p:spPr/>
        <p:txBody>
          <a:bodyPr/>
          <a:lstStyle/>
          <a:p>
            <a:r>
              <a:rPr lang="en-US"/>
              <a:t>After knowing about the issue from the press or electronic media, people from other groups and villages will come and participate in the discussion.Alternative proposals for the solution of the problem are put forward.</a:t>
            </a:r>
          </a:p>
          <a:p>
            <a:endParaRPr lang="en-US"/>
          </a:p>
          <a:p>
            <a:r>
              <a:rPr lang="en-US"/>
              <a:t> Thus, in the third stage, both rational and irrational considerations enter into the opinion formation in democratic societies.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a:t>Stage 4:</a:t>
            </a:r>
          </a:p>
        </p:txBody>
      </p:sp>
      <p:sp>
        <p:nvSpPr>
          <p:cNvPr id="3" name="Content Placeholder 2"/>
          <p:cNvSpPr>
            <a:spLocks noGrp="1"/>
          </p:cNvSpPr>
          <p:nvPr>
            <p:ph idx="1"/>
          </p:nvPr>
        </p:nvSpPr>
        <p:spPr>
          <a:xfrm>
            <a:off x="609600" y="1174750"/>
            <a:ext cx="10972800" cy="5603240"/>
          </a:xfrm>
        </p:spPr>
        <p:txBody>
          <a:bodyPr/>
          <a:lstStyle/>
          <a:p>
            <a:r>
              <a:rPr lang="en-US"/>
              <a:t>In the fourth and final stage of opinion formation from all the speeches, conversations and discussions, the majority of the members reach at a final decision regarding a particular issue. Thus, a conclusion is derived from a comparative analysis of opinions so expressed.</a:t>
            </a:r>
          </a:p>
          <a:p>
            <a:r>
              <a:rPr lang="en-US"/>
              <a:t>This becomes the public opinion. This may not be the opinion of all, but if it is the opinion of the majority or most of the people, it becomes the public opinion.</a:t>
            </a:r>
          </a:p>
          <a:p>
            <a:r>
              <a:rPr lang="en-US"/>
              <a:t>In public opinion, there is difference of opinion, there is controversy but finally the view of the majority emerges as public opinion.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a:t>Factors influencing Public opinion:</a:t>
            </a:r>
          </a:p>
        </p:txBody>
      </p:sp>
      <p:sp>
        <p:nvSpPr>
          <p:cNvPr id="3" name="Content Placeholder 2"/>
          <p:cNvSpPr>
            <a:spLocks noGrp="1"/>
          </p:cNvSpPr>
          <p:nvPr>
            <p:ph idx="1"/>
          </p:nvPr>
        </p:nvSpPr>
        <p:spPr>
          <a:xfrm>
            <a:off x="609600" y="774065"/>
            <a:ext cx="10972800" cy="6057900"/>
          </a:xfrm>
        </p:spPr>
        <p:txBody>
          <a:bodyPr/>
          <a:lstStyle/>
          <a:p>
            <a:r>
              <a:rPr lang="en-US"/>
              <a:t>Public opinion is formed through a dynamic and gradual process. It is not formed overnight or instantly.</a:t>
            </a:r>
          </a:p>
          <a:p>
            <a:r>
              <a:rPr lang="en-US"/>
              <a:t>Following are the factors which influences on public opinion:</a:t>
            </a:r>
          </a:p>
          <a:p>
            <a:r>
              <a:rPr lang="en-US"/>
              <a:t>political leaders.</a:t>
            </a:r>
          </a:p>
          <a:p>
            <a:r>
              <a:rPr lang="en-US"/>
              <a:t>Government.</a:t>
            </a:r>
          </a:p>
          <a:p>
            <a:r>
              <a:rPr lang="en-US"/>
              <a:t>Interest groups.</a:t>
            </a:r>
          </a:p>
          <a:p>
            <a:r>
              <a:rPr lang="en-US"/>
              <a:t>Bandwagon effect.</a:t>
            </a:r>
          </a:p>
          <a:p>
            <a:r>
              <a:rPr lang="en-US"/>
              <a:t>Agents of socialization also influences on public opinion such as Family, peer group, Education, Media, Religion, Race, Occupation, Age, Gender, Socio-economic status.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11150"/>
            <a:ext cx="10972800" cy="998855"/>
          </a:xfrm>
        </p:spPr>
        <p:txBody>
          <a:bodyPr/>
          <a:lstStyle/>
          <a:p>
            <a:r>
              <a:rPr lang="en-GB" altLang="en-US"/>
              <a:t>Role of Media in shaping&amp;Influencing Public Opinion:</a:t>
            </a:r>
          </a:p>
        </p:txBody>
      </p:sp>
      <p:sp>
        <p:nvSpPr>
          <p:cNvPr id="3" name="Content Placeholder 2"/>
          <p:cNvSpPr>
            <a:spLocks noGrp="1"/>
          </p:cNvSpPr>
          <p:nvPr>
            <p:ph idx="1"/>
          </p:nvPr>
        </p:nvSpPr>
        <p:spPr>
          <a:xfrm>
            <a:off x="609600" y="1764665"/>
            <a:ext cx="10972800" cy="5422900"/>
          </a:xfrm>
        </p:spPr>
        <p:txBody>
          <a:bodyPr/>
          <a:lstStyle/>
          <a:p>
            <a:r>
              <a:rPr lang="en-US"/>
              <a:t>Newspapers, magazines, radio, TV and the internet plays a very strong role in shaping and influencing public opinion.</a:t>
            </a:r>
          </a:p>
          <a:p>
            <a:endParaRPr lang="en-US"/>
          </a:p>
          <a:p>
            <a:r>
              <a:rPr lang="en-US"/>
              <a:t>Many people only by knowing various issues from the media and how others are supporting them develop opinion.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sz="3200"/>
              <a:t>Cont.</a:t>
            </a:r>
          </a:p>
        </p:txBody>
      </p:sp>
      <p:sp>
        <p:nvSpPr>
          <p:cNvPr id="3" name="Content Placeholder 2"/>
          <p:cNvSpPr>
            <a:spLocks noGrp="1"/>
          </p:cNvSpPr>
          <p:nvPr>
            <p:ph idx="1"/>
          </p:nvPr>
        </p:nvSpPr>
        <p:spPr/>
        <p:txBody>
          <a:bodyPr/>
          <a:lstStyle/>
          <a:p>
            <a:r>
              <a:rPr lang="en-US">
                <a:sym typeface="+mn-ea"/>
              </a:rPr>
              <a:t>Most people rely on the media for all or most of their information regarding politics or any other aspect. </a:t>
            </a:r>
          </a:p>
          <a:p>
            <a:endParaRPr lang="en-US">
              <a:sym typeface="+mn-ea"/>
            </a:endParaRPr>
          </a:p>
          <a:p>
            <a:r>
              <a:rPr lang="en-US">
                <a:sym typeface="+mn-ea"/>
              </a:rPr>
              <a:t>Just before an election, e.g. voters who earlier had only a mild preference for one party or candidate may be inspired by media coverage, they not only vote them but also contribute money or help a party organization in other way.</a:t>
            </a:r>
            <a:endParaRPr lang="en-US"/>
          </a:p>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a:t>Media sets the Public Agenda:</a:t>
            </a:r>
          </a:p>
        </p:txBody>
      </p:sp>
      <p:sp>
        <p:nvSpPr>
          <p:cNvPr id="3" name="Content Placeholder 2"/>
          <p:cNvSpPr>
            <a:spLocks noGrp="1"/>
          </p:cNvSpPr>
          <p:nvPr>
            <p:ph idx="1"/>
          </p:nvPr>
        </p:nvSpPr>
        <p:spPr/>
        <p:txBody>
          <a:bodyPr/>
          <a:lstStyle/>
          <a:p>
            <a:r>
              <a:rPr lang="en-US"/>
              <a:t>Agenda Setting:</a:t>
            </a:r>
          </a:p>
          <a:p>
            <a:r>
              <a:rPr lang="en-US"/>
              <a:t>Whatever media chooses to talk about is the information that people receive. It focus the public attention on certain personalities and issues.</a:t>
            </a:r>
          </a:p>
          <a:p>
            <a:r>
              <a:rPr lang="en-US"/>
              <a:t>The media can paint a memory in our head by repeatedly repeating the issues on different media sources such as internet, TV, newspapers, etc. Since these sources are the cheapest and easiest to access, the information can be view by vast number of audiences.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a:t>Agenda Cutting:</a:t>
            </a:r>
          </a:p>
        </p:txBody>
      </p:sp>
      <p:sp>
        <p:nvSpPr>
          <p:cNvPr id="3" name="Content Placeholder 2"/>
          <p:cNvSpPr>
            <a:spLocks noGrp="1"/>
          </p:cNvSpPr>
          <p:nvPr>
            <p:ph idx="1"/>
          </p:nvPr>
        </p:nvSpPr>
        <p:spPr/>
        <p:txBody>
          <a:bodyPr/>
          <a:lstStyle/>
          <a:p>
            <a:r>
              <a:rPr lang="en-US"/>
              <a:t>If the media chooses not to talk about it, then people are generally uninformed about the issue.</a:t>
            </a:r>
          </a:p>
          <a:p>
            <a:pPr marL="0" indent="0">
              <a:buNone/>
            </a:pPr>
            <a:endParaRPr lang="en-US"/>
          </a:p>
          <a:p>
            <a:pPr marL="0" indent="0">
              <a:buNone/>
            </a:pPr>
            <a:r>
              <a:rPr lang="en-US"/>
              <a:t>  </a:t>
            </a:r>
          </a:p>
          <a:p>
            <a:r>
              <a:rPr lang="en-US"/>
              <a:t>These agendas directly shapes and influences public opinion at the same time.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ublic-opinion-getting-touch-opinions-beliefs-53879787"/>
          <p:cNvPicPr>
            <a:picLocks noGrp="1" noChangeAspect="1"/>
          </p:cNvPicPr>
          <p:nvPr>
            <p:ph idx="1"/>
          </p:nvPr>
        </p:nvPicPr>
        <p:blipFill>
          <a:blip r:embed="rId2"/>
          <a:stretch>
            <a:fillRect/>
          </a:stretch>
        </p:blipFill>
        <p:spPr>
          <a:xfrm>
            <a:off x="-13335" y="-1905"/>
            <a:ext cx="12204065" cy="674941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a:t>Contents</a:t>
            </a:r>
          </a:p>
        </p:txBody>
      </p:sp>
      <p:sp>
        <p:nvSpPr>
          <p:cNvPr id="3" name="Content Placeholder 2"/>
          <p:cNvSpPr>
            <a:spLocks noGrp="1"/>
          </p:cNvSpPr>
          <p:nvPr>
            <p:ph idx="1"/>
          </p:nvPr>
        </p:nvSpPr>
        <p:spPr>
          <a:xfrm>
            <a:off x="609600" y="1174750"/>
            <a:ext cx="10972800" cy="5681980"/>
          </a:xfrm>
        </p:spPr>
        <p:txBody>
          <a:bodyPr/>
          <a:lstStyle/>
          <a:p>
            <a:endParaRPr lang="en-US" dirty="0"/>
          </a:p>
          <a:p>
            <a:r>
              <a:rPr lang="en-US" dirty="0"/>
              <a:t>Definition of Public Opinion.</a:t>
            </a:r>
          </a:p>
          <a:p>
            <a:r>
              <a:rPr lang="en-US" dirty="0"/>
              <a:t>Importance of Public Opinion.</a:t>
            </a:r>
          </a:p>
          <a:p>
            <a:r>
              <a:rPr lang="en-US" dirty="0"/>
              <a:t>Public Opinion as a process.</a:t>
            </a:r>
          </a:p>
          <a:p>
            <a:r>
              <a:rPr lang="en-US" dirty="0"/>
              <a:t>Formulation of Public Opinion.</a:t>
            </a:r>
          </a:p>
          <a:p>
            <a:r>
              <a:rPr lang="en-US" dirty="0"/>
              <a:t>Factors influencing Public Opinion.</a:t>
            </a:r>
          </a:p>
          <a:p>
            <a:r>
              <a:rPr lang="en-US" dirty="0"/>
              <a:t>Role of Media in shaping and influencing Public Opinion. </a:t>
            </a:r>
          </a:p>
          <a:p>
            <a:r>
              <a:rPr lang="en-US" dirty="0"/>
              <a:t>Ways to measure Public Opinion.</a:t>
            </a:r>
          </a:p>
          <a:p>
            <a:r>
              <a:rPr lang="en-US" dirty="0"/>
              <a:t>Assessment of Public Opinion on Quality of Democracy in </a:t>
            </a:r>
            <a:r>
              <a:rPr lang="en-US"/>
              <a:t>Pakistan</a:t>
            </a:r>
            <a:r>
              <a:rPr lang="en-US" smtClean="0"/>
              <a:t>.</a:t>
            </a:r>
            <a:endParaRPr lang="en-U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a:t>Ways to Measure Public Opinion:</a:t>
            </a:r>
          </a:p>
        </p:txBody>
      </p:sp>
      <p:sp>
        <p:nvSpPr>
          <p:cNvPr id="3" name="Content Placeholder 2"/>
          <p:cNvSpPr>
            <a:spLocks noGrp="1"/>
          </p:cNvSpPr>
          <p:nvPr>
            <p:ph idx="1"/>
          </p:nvPr>
        </p:nvSpPr>
        <p:spPr/>
        <p:txBody>
          <a:bodyPr/>
          <a:lstStyle/>
          <a:p>
            <a:r>
              <a:rPr lang="en-US"/>
              <a:t>There are several ways to measure public opinion:</a:t>
            </a:r>
          </a:p>
          <a:p>
            <a:r>
              <a:rPr lang="en-US"/>
              <a:t>1)Historical Method: The historical method of measuring public opinion attempts to study the change of public opinion through last several years.</a:t>
            </a:r>
          </a:p>
          <a:p>
            <a:r>
              <a:rPr lang="en-US"/>
              <a:t>2)Case Study Method: Public opinion is also measured by the case study method. By selecting specific area or organization or institution, the public opinion of a particular group regarding any aspect or issue can be assessed.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90500"/>
            <a:ext cx="10972800" cy="869950"/>
          </a:xfrm>
        </p:spPr>
        <p:txBody>
          <a:bodyPr/>
          <a:lstStyle/>
          <a:p>
            <a:r>
              <a:rPr lang="en-GB" altLang="en-US"/>
              <a:t>3) Face to Face Interview:</a:t>
            </a:r>
          </a:p>
        </p:txBody>
      </p:sp>
      <p:sp>
        <p:nvSpPr>
          <p:cNvPr id="3" name="Content Placeholder 2"/>
          <p:cNvSpPr>
            <a:spLocks noGrp="1"/>
          </p:cNvSpPr>
          <p:nvPr>
            <p:ph idx="1"/>
          </p:nvPr>
        </p:nvSpPr>
        <p:spPr>
          <a:xfrm>
            <a:off x="609600" y="1228090"/>
            <a:ext cx="10972800" cy="5641975"/>
          </a:xfrm>
        </p:spPr>
        <p:txBody>
          <a:bodyPr/>
          <a:lstStyle/>
          <a:p>
            <a:r>
              <a:rPr lang="en-US"/>
              <a:t>Public opinion can also be measured by asking specific questions directly from the respondent.</a:t>
            </a:r>
          </a:p>
          <a:p>
            <a:endParaRPr lang="en-US"/>
          </a:p>
          <a:p>
            <a:endParaRPr lang="en-US"/>
          </a:p>
          <a:p>
            <a:r>
              <a:rPr lang="en-US"/>
              <a:t>4)Focus Group: A demographically diverse group of people gathered to be surveyed on particular issue or to survey throughout campaign.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sym typeface="+mn-ea"/>
              </a:rPr>
              <a:t>5) Questionnaire Method:</a:t>
            </a:r>
            <a:endParaRPr lang="en-US"/>
          </a:p>
        </p:txBody>
      </p:sp>
      <p:sp>
        <p:nvSpPr>
          <p:cNvPr id="3" name="Content Placeholder 2"/>
          <p:cNvSpPr>
            <a:spLocks noGrp="1"/>
          </p:cNvSpPr>
          <p:nvPr>
            <p:ph idx="1"/>
          </p:nvPr>
        </p:nvSpPr>
        <p:spPr/>
        <p:txBody>
          <a:bodyPr/>
          <a:lstStyle/>
          <a:p>
            <a:r>
              <a:rPr lang="en-US">
                <a:sym typeface="+mn-ea"/>
              </a:rPr>
              <a:t> For measuring questionnaire method is also used. Sample size is selected and questionnaire are distributed among people and then collected from the respondent when they filled it. </a:t>
            </a:r>
          </a:p>
          <a:p>
            <a:endParaRPr lang="en-US">
              <a:sym typeface="+mn-ea"/>
            </a:endParaRPr>
          </a:p>
          <a:p>
            <a:r>
              <a:rPr lang="en-US">
                <a:sym typeface="+mn-ea"/>
              </a:rPr>
              <a:t>The questionnaire on any issue should not be lengthy but should be short, precise and easy to understand.</a:t>
            </a:r>
            <a:endParaRPr lang="en-US"/>
          </a:p>
          <a:p>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a:t>6) Analysis of letters to Editors or Legislators:</a:t>
            </a:r>
          </a:p>
        </p:txBody>
      </p:sp>
      <p:sp>
        <p:nvSpPr>
          <p:cNvPr id="3" name="Content Placeholder 2"/>
          <p:cNvSpPr>
            <a:spLocks noGrp="1"/>
          </p:cNvSpPr>
          <p:nvPr>
            <p:ph idx="1"/>
          </p:nvPr>
        </p:nvSpPr>
        <p:spPr/>
        <p:txBody>
          <a:bodyPr/>
          <a:lstStyle/>
          <a:p>
            <a:r>
              <a:rPr lang="en-US"/>
              <a:t>By going through the letters of the public to editors of daily newspapers and magazines, one can measure public opinion. </a:t>
            </a:r>
          </a:p>
          <a:p>
            <a:r>
              <a:rPr lang="en-US"/>
              <a:t>If daily large number of letters are written against the functioning of government, it is taken for granted that public opinion is unfavourable towards the government. </a:t>
            </a:r>
          </a:p>
          <a:p>
            <a:r>
              <a:rPr lang="en-US"/>
              <a:t>If the reverse is the case, public opinion appears to be favourable towards the government.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a:t>7) Public Opinion Polls:</a:t>
            </a:r>
          </a:p>
        </p:txBody>
      </p:sp>
      <p:sp>
        <p:nvSpPr>
          <p:cNvPr id="3" name="Content Placeholder 2"/>
          <p:cNvSpPr>
            <a:spLocks noGrp="1"/>
          </p:cNvSpPr>
          <p:nvPr>
            <p:ph idx="1"/>
          </p:nvPr>
        </p:nvSpPr>
        <p:spPr>
          <a:xfrm>
            <a:off x="609600" y="772795"/>
            <a:ext cx="10972800" cy="6189980"/>
          </a:xfrm>
        </p:spPr>
        <p:txBody>
          <a:bodyPr/>
          <a:lstStyle/>
          <a:p>
            <a:r>
              <a:rPr lang="en-US"/>
              <a:t>one of the best way to measure public opinion is through the polls. Such as:</a:t>
            </a:r>
          </a:p>
          <a:p>
            <a:r>
              <a:rPr lang="en-US"/>
              <a:t>(i) Straw polls: It is used to measure popular opinion on a certain matter and can be used to help politicians know the majority opinion and help them decide what to say in order to gain votes.</a:t>
            </a:r>
          </a:p>
          <a:p>
            <a:r>
              <a:rPr lang="en-US"/>
              <a:t>(ii) Telephone polls: polls are also taken through telephone calls and even through text messages by using cell phone.</a:t>
            </a:r>
          </a:p>
          <a:p>
            <a:r>
              <a:rPr lang="en-US"/>
              <a:t>(iii) Internet polls: Public opinion is measured online by conducting several polls on different websites using internet.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a:t>(iv) Benchmarks polls:</a:t>
            </a:r>
          </a:p>
        </p:txBody>
      </p:sp>
      <p:sp>
        <p:nvSpPr>
          <p:cNvPr id="3" name="Content Placeholder 2"/>
          <p:cNvSpPr>
            <a:spLocks noGrp="1"/>
          </p:cNvSpPr>
          <p:nvPr>
            <p:ph idx="1"/>
          </p:nvPr>
        </p:nvSpPr>
        <p:spPr/>
        <p:txBody>
          <a:bodyPr/>
          <a:lstStyle/>
          <a:p>
            <a:r>
              <a:rPr lang="en-US"/>
              <a:t>The first public opinion survey done before or immediately after a candidate announces their campaign.</a:t>
            </a:r>
          </a:p>
          <a:p>
            <a:r>
              <a:rPr lang="en-US"/>
              <a:t>(v) Entrance polls: Public opinion surveys taken before voters cast their votes.</a:t>
            </a:r>
          </a:p>
          <a:p>
            <a:r>
              <a:rPr lang="en-US"/>
              <a:t>(vi) Exit polls: Public opinion surveys taken after voters cast their votes.</a:t>
            </a:r>
          </a:p>
          <a:p>
            <a:r>
              <a:rPr lang="en-US"/>
              <a:t>(vii) Tracking polls: The same sample are periodically surveyed to measure shifts in opinion.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a:t>(viii) Push polls:</a:t>
            </a:r>
          </a:p>
        </p:txBody>
      </p:sp>
      <p:sp>
        <p:nvSpPr>
          <p:cNvPr id="3" name="Content Placeholder 2"/>
          <p:cNvSpPr>
            <a:spLocks noGrp="1"/>
          </p:cNvSpPr>
          <p:nvPr>
            <p:ph idx="1"/>
          </p:nvPr>
        </p:nvSpPr>
        <p:spPr/>
        <p:txBody>
          <a:bodyPr/>
          <a:lstStyle/>
          <a:p>
            <a:r>
              <a:rPr lang="en-US"/>
              <a:t>A push poll is a survey actually conducted by supporters of a particular candidate that intends to disseminate negative or misleading information about an opponent.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mages"/>
          <p:cNvPicPr>
            <a:picLocks noGrp="1" noChangeAspect="1"/>
          </p:cNvPicPr>
          <p:nvPr>
            <p:ph idx="1"/>
          </p:nvPr>
        </p:nvPicPr>
        <p:blipFill>
          <a:blip r:embed="rId2"/>
          <a:srcRect b="5400"/>
          <a:stretch>
            <a:fillRect/>
          </a:stretch>
        </p:blipFill>
        <p:spPr>
          <a:xfrm>
            <a:off x="-12065" y="18415"/>
            <a:ext cx="12189460" cy="678688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a:t>Definitions</a:t>
            </a:r>
          </a:p>
        </p:txBody>
      </p:sp>
      <p:sp>
        <p:nvSpPr>
          <p:cNvPr id="3" name="Content Placeholder 2"/>
          <p:cNvSpPr>
            <a:spLocks noGrp="1"/>
          </p:cNvSpPr>
          <p:nvPr>
            <p:ph idx="1"/>
          </p:nvPr>
        </p:nvSpPr>
        <p:spPr/>
        <p:txBody>
          <a:bodyPr/>
          <a:lstStyle/>
          <a:p>
            <a:r>
              <a:rPr lang="en-US"/>
              <a:t>Public:</a:t>
            </a:r>
          </a:p>
          <a:p>
            <a:r>
              <a:rPr lang="en-US"/>
              <a:t>A public is usually thought of as a group of people with a common interest or common demographic attributes or using the same media for information or entertainment.</a:t>
            </a:r>
          </a:p>
          <a:p>
            <a:r>
              <a:rPr lang="en-US"/>
              <a:t>Opinion:</a:t>
            </a:r>
          </a:p>
          <a:p>
            <a:r>
              <a:rPr lang="en-US"/>
              <a:t>A view or judgement formed about something, not necessarily based on facts. Or</a:t>
            </a:r>
          </a:p>
          <a:p>
            <a:r>
              <a:rPr lang="en-US"/>
              <a:t>What someone thinks about a particular 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a:t>Public Opinion</a:t>
            </a:r>
          </a:p>
        </p:txBody>
      </p:sp>
      <p:sp>
        <p:nvSpPr>
          <p:cNvPr id="3" name="Content Placeholder 2"/>
          <p:cNvSpPr>
            <a:spLocks noGrp="1"/>
          </p:cNvSpPr>
          <p:nvPr>
            <p:ph idx="1"/>
          </p:nvPr>
        </p:nvSpPr>
        <p:spPr>
          <a:xfrm>
            <a:off x="609600" y="680085"/>
            <a:ext cx="10972800" cy="6226175"/>
          </a:xfrm>
        </p:spPr>
        <p:txBody>
          <a:bodyPr/>
          <a:lstStyle/>
          <a:p>
            <a:pPr marL="0" indent="0">
              <a:buNone/>
            </a:pPr>
            <a:r>
              <a:rPr lang="en-US"/>
              <a:t>The term ‘Public Opinion’ was coined by philosopher John Locke in the 17th century. The term was derived from the French word I’opinion.</a:t>
            </a:r>
          </a:p>
          <a:p>
            <a:r>
              <a:rPr lang="en-US"/>
              <a:t>Public Opinion refers to the attitudes, perceptions or views of people in a community or country on issues of public interest. Government, politics, etc.</a:t>
            </a:r>
          </a:p>
          <a:p>
            <a:r>
              <a:rPr lang="en-US"/>
              <a:t>Public Opinion, an aggregate of the individual views, attitudes and beliefs about a particular topic, expressed by a significant proportion of a community.</a:t>
            </a:r>
          </a:p>
          <a:p>
            <a:r>
              <a:rPr lang="en-US"/>
              <a:t>The collective opinion of many people on a particular issue at a particular time. It can be favourable, unfavourable or neutral.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a:t>Importance of Public Opinion:</a:t>
            </a:r>
          </a:p>
        </p:txBody>
      </p:sp>
      <p:sp>
        <p:nvSpPr>
          <p:cNvPr id="3" name="Content Placeholder 2"/>
          <p:cNvSpPr>
            <a:spLocks noGrp="1"/>
          </p:cNvSpPr>
          <p:nvPr>
            <p:ph idx="1"/>
          </p:nvPr>
        </p:nvSpPr>
        <p:spPr>
          <a:xfrm>
            <a:off x="384175" y="1055370"/>
            <a:ext cx="10972800" cy="5708650"/>
          </a:xfrm>
        </p:spPr>
        <p:txBody>
          <a:bodyPr/>
          <a:lstStyle/>
          <a:p>
            <a:r>
              <a:rPr lang="en-US"/>
              <a:t>The voice of people</a:t>
            </a:r>
          </a:p>
          <a:p>
            <a:endParaRPr lang="en-US"/>
          </a:p>
          <a:p>
            <a:r>
              <a:rPr lang="en-US"/>
              <a:t>Serves as the foundation of democracy</a:t>
            </a:r>
          </a:p>
          <a:p>
            <a:endParaRPr lang="en-US"/>
          </a:p>
          <a:p>
            <a:r>
              <a:rPr lang="en-US"/>
              <a:t> Determines election results</a:t>
            </a:r>
          </a:p>
          <a:p>
            <a:endParaRPr lang="en-US"/>
          </a:p>
          <a:p>
            <a:r>
              <a:rPr lang="en-US"/>
              <a:t>Agent of social change</a:t>
            </a:r>
          </a:p>
          <a:p>
            <a:endParaRPr lang="en-US"/>
          </a:p>
          <a:p>
            <a:r>
              <a:rPr lang="en-US"/>
              <a:t> Encourages public participation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a:t>Public Opinion as a Process:</a:t>
            </a:r>
          </a:p>
        </p:txBody>
      </p:sp>
      <p:sp>
        <p:nvSpPr>
          <p:cNvPr id="3" name="Content Placeholder 2"/>
          <p:cNvSpPr>
            <a:spLocks noGrp="1"/>
          </p:cNvSpPr>
          <p:nvPr>
            <p:ph idx="1"/>
          </p:nvPr>
        </p:nvSpPr>
        <p:spPr/>
        <p:txBody>
          <a:bodyPr/>
          <a:lstStyle/>
          <a:p>
            <a:r>
              <a:rPr lang="en-US"/>
              <a:t>Public opinion is a collective and dynamic process. It changes from time to time. Change in public opinion can be introduced by responsible citizens for the welfare of the country. Uniformity in views arising out of mutual discussion may form the basis of public opinion.</a:t>
            </a:r>
          </a:p>
          <a:p>
            <a:r>
              <a:rPr lang="en-US"/>
              <a:t>Since public opinion is not a static concept and is liable to continuous change from time to time on a particular problem it continuous as a process.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a:t>For Example:</a:t>
            </a:r>
          </a:p>
        </p:txBody>
      </p:sp>
      <p:sp>
        <p:nvSpPr>
          <p:cNvPr id="3" name="Content Placeholder 2"/>
          <p:cNvSpPr>
            <a:spLocks noGrp="1"/>
          </p:cNvSpPr>
          <p:nvPr>
            <p:ph idx="1"/>
          </p:nvPr>
        </p:nvSpPr>
        <p:spPr/>
        <p:txBody>
          <a:bodyPr/>
          <a:lstStyle/>
          <a:p>
            <a:r>
              <a:rPr lang="en-US"/>
              <a:t>Public opinion for a particular party is changed after 2-3 </a:t>
            </a:r>
          </a:p>
          <a:p>
            <a:pPr marL="0" indent="0">
              <a:buNone/>
            </a:pPr>
            <a:r>
              <a:rPr lang="en-US"/>
              <a:t> years in favour of another party if people are not satisfied </a:t>
            </a:r>
          </a:p>
          <a:p>
            <a:pPr marL="0" indent="0">
              <a:buNone/>
            </a:pPr>
            <a:r>
              <a:rPr lang="en-US"/>
              <a:t>with the functioning and performance of the former party.</a:t>
            </a:r>
          </a:p>
          <a:p>
            <a:pPr marL="0" indent="0">
              <a:buNone/>
            </a:pPr>
            <a:endParaRPr lang="en-US"/>
          </a:p>
          <a:p>
            <a:r>
              <a:rPr lang="en-US"/>
              <a:t>The process of public opinion is complex and continuous.</a:t>
            </a:r>
          </a:p>
          <a:p>
            <a:endParaRPr lang="en-US"/>
          </a:p>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ltLang="en-US"/>
          </a:p>
        </p:txBody>
      </p:sp>
      <p:pic>
        <p:nvPicPr>
          <p:cNvPr id="4" name="Content Placeholder 3" descr="verrit saying"/>
          <p:cNvPicPr>
            <a:picLocks noGrp="1" noChangeAspect="1"/>
          </p:cNvPicPr>
          <p:nvPr>
            <p:ph idx="1"/>
          </p:nvPr>
        </p:nvPicPr>
        <p:blipFill>
          <a:blip r:embed="rId2"/>
          <a:srcRect l="10584" t="21167" b="16333"/>
          <a:stretch>
            <a:fillRect/>
          </a:stretch>
        </p:blipFill>
        <p:spPr>
          <a:xfrm>
            <a:off x="31115" y="17145"/>
            <a:ext cx="12264390" cy="7074535"/>
          </a:xfrm>
          <a:prstGeom prst="rect">
            <a:avLst/>
          </a:prstGeom>
        </p:spPr>
      </p:pic>
    </p:spTree>
  </p:cSld>
  <p:clrMapOvr>
    <a:masterClrMapping/>
  </p:clrMapOvr>
</p:sld>
</file>

<file path=ppt/theme/theme1.xml><?xml version="1.0" encoding="utf-8"?>
<a:theme xmlns:a="http://schemas.openxmlformats.org/drawingml/2006/main" name="Green Color">
  <a:themeElements>
    <a:clrScheme name="Green Color 13">
      <a:dk1>
        <a:srgbClr val="000000"/>
      </a:dk1>
      <a:lt1>
        <a:srgbClr val="FFFFFF"/>
      </a:lt1>
      <a:dk2>
        <a:srgbClr val="000000"/>
      </a:dk2>
      <a:lt2>
        <a:srgbClr val="969696"/>
      </a:lt2>
      <a:accent1>
        <a:srgbClr val="009900"/>
      </a:accent1>
      <a:accent2>
        <a:srgbClr val="99CC00"/>
      </a:accent2>
      <a:accent3>
        <a:srgbClr val="FFFFFF"/>
      </a:accent3>
      <a:accent4>
        <a:srgbClr val="000000"/>
      </a:accent4>
      <a:accent5>
        <a:srgbClr val="AACAAA"/>
      </a:accent5>
      <a:accent6>
        <a:srgbClr val="8AB900"/>
      </a:accent6>
      <a:hlink>
        <a:srgbClr val="CC3300"/>
      </a:hlink>
      <a:folHlink>
        <a:srgbClr val="996600"/>
      </a:folHlink>
    </a:clrScheme>
    <a:fontScheme name="Green Color">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gradFill rotWithShape="0">
          <a:gsLst>
            <a:gs pos="0">
              <a:schemeClr val="accent1"/>
            </a:gs>
            <a:gs pos="100000">
              <a:schemeClr val="accent2"/>
            </a:gs>
          </a:gsLst>
          <a:lin ang="5400000" scaled="1"/>
        </a:gradFill>
        <a:ln w="9525" cap="flat" cmpd="sng" algn="ctr">
          <a:solidFill>
            <a:schemeClr val="accent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spDef>
    <a:lnDef>
      <a:spPr bwMode="auto">
        <a:xfrm>
          <a:off x="0" y="0"/>
          <a:ext cx="1" cy="1"/>
        </a:xfrm>
        <a:custGeom>
          <a:avLst/>
          <a:gdLst/>
          <a:ahLst/>
          <a:cxnLst/>
          <a:rect l="0" t="0" r="0" b="0"/>
          <a:pathLst/>
        </a:custGeom>
        <a:gradFill rotWithShape="0">
          <a:gsLst>
            <a:gs pos="0">
              <a:schemeClr val="accent1"/>
            </a:gs>
            <a:gs pos="100000">
              <a:schemeClr val="accent2"/>
            </a:gs>
          </a:gsLst>
          <a:lin ang="5400000" scaled="1"/>
        </a:gradFill>
        <a:ln w="9525" cap="flat" cmpd="sng" algn="ctr">
          <a:solidFill>
            <a:schemeClr val="accent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lnDef>
  </a:objectDefaults>
  <a:extraClrSchemeLst>
    <a:extraClrScheme>
      <a:clrScheme name="Green Colo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reen Colo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reen Colo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reen Colo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reen Colo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reen Colo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reen Colo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reen Colo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reen Colo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reen Colo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reen Colo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reen Colo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Green Color 13">
        <a:dk1>
          <a:srgbClr val="000000"/>
        </a:dk1>
        <a:lt1>
          <a:srgbClr val="FFFFFF"/>
        </a:lt1>
        <a:dk2>
          <a:srgbClr val="000000"/>
        </a:dk2>
        <a:lt2>
          <a:srgbClr val="969696"/>
        </a:lt2>
        <a:accent1>
          <a:srgbClr val="009900"/>
        </a:accent1>
        <a:accent2>
          <a:srgbClr val="99CC00"/>
        </a:accent2>
        <a:accent3>
          <a:srgbClr val="FFFFFF"/>
        </a:accent3>
        <a:accent4>
          <a:srgbClr val="000000"/>
        </a:accent4>
        <a:accent5>
          <a:srgbClr val="AACAAA"/>
        </a:accent5>
        <a:accent6>
          <a:srgbClr val="8AB900"/>
        </a:accent6>
        <a:hlink>
          <a:srgbClr val="CC3300"/>
        </a:hlink>
        <a:folHlink>
          <a:srgbClr val="9966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TotalTime>
  <Words>1496</Words>
  <Application>Microsoft Office PowerPoint</Application>
  <PresentationFormat>Custom</PresentationFormat>
  <Paragraphs>113</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Green Color</vt:lpstr>
      <vt:lpstr>Topic:</vt:lpstr>
      <vt:lpstr>Contents</vt:lpstr>
      <vt:lpstr>PowerPoint Presentation</vt:lpstr>
      <vt:lpstr>Definitions</vt:lpstr>
      <vt:lpstr>Public Opinion</vt:lpstr>
      <vt:lpstr>Importance of Public Opinion:</vt:lpstr>
      <vt:lpstr>Public Opinion as a Process:</vt:lpstr>
      <vt:lpstr>For Example:</vt:lpstr>
      <vt:lpstr>PowerPoint Presentation</vt:lpstr>
      <vt:lpstr>Formulation of Public Opinion</vt:lpstr>
      <vt:lpstr>Stage 2:</vt:lpstr>
      <vt:lpstr>Stage 3:</vt:lpstr>
      <vt:lpstr>Stage 4:</vt:lpstr>
      <vt:lpstr>Factors influencing Public opinion:</vt:lpstr>
      <vt:lpstr>Role of Media in shaping&amp;Influencing Public Opinion:</vt:lpstr>
      <vt:lpstr>Cont.</vt:lpstr>
      <vt:lpstr>Media sets the Public Agenda:</vt:lpstr>
      <vt:lpstr>Agenda Cutting:</vt:lpstr>
      <vt:lpstr>PowerPoint Presentation</vt:lpstr>
      <vt:lpstr>Ways to Measure Public Opinion:</vt:lpstr>
      <vt:lpstr>3) Face to Face Interview:</vt:lpstr>
      <vt:lpstr>5) Questionnaire Method:</vt:lpstr>
      <vt:lpstr>6) Analysis of letters to Editors or Legislators:</vt:lpstr>
      <vt:lpstr>7) Public Opinion Polls:</vt:lpstr>
      <vt:lpstr>(iv) Benchmarks polls:</vt:lpstr>
      <vt:lpstr>(viii) Push polls: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WPP Presentation</dc:title>
  <dc:creator/>
  <cp:lastModifiedBy>Dr Abida</cp:lastModifiedBy>
  <cp:revision>10</cp:revision>
  <dcterms:created xsi:type="dcterms:W3CDTF">2017-12-09T22:17:00Z</dcterms:created>
  <dcterms:modified xsi:type="dcterms:W3CDTF">2020-01-15T06:24:37Z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1033-10.2.0.5965</vt:lpwstr>
  </property>
</Properties>
</file>